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349" r:id="rId3"/>
    <p:sldId id="357" r:id="rId4"/>
    <p:sldId id="397" r:id="rId5"/>
    <p:sldId id="351" r:id="rId6"/>
    <p:sldId id="365" r:id="rId7"/>
    <p:sldId id="366" r:id="rId8"/>
    <p:sldId id="364" r:id="rId9"/>
    <p:sldId id="368" r:id="rId10"/>
    <p:sldId id="369" r:id="rId11"/>
    <p:sldId id="421" r:id="rId12"/>
    <p:sldId id="352" r:id="rId13"/>
    <p:sldId id="370" r:id="rId14"/>
    <p:sldId id="371" r:id="rId15"/>
    <p:sldId id="372" r:id="rId16"/>
    <p:sldId id="422" r:id="rId17"/>
    <p:sldId id="353" r:id="rId18"/>
    <p:sldId id="377" r:id="rId19"/>
    <p:sldId id="378" r:id="rId20"/>
    <p:sldId id="423" r:id="rId21"/>
    <p:sldId id="387" r:id="rId22"/>
    <p:sldId id="388" r:id="rId23"/>
    <p:sldId id="389" r:id="rId24"/>
    <p:sldId id="390" r:id="rId25"/>
    <p:sldId id="425" r:id="rId26"/>
    <p:sldId id="355" r:id="rId27"/>
    <p:sldId id="394" r:id="rId28"/>
    <p:sldId id="281" r:id="rId29"/>
  </p:sldIdLst>
  <p:sldSz cx="12192000" cy="6858000"/>
  <p:notesSz cx="6858000" cy="9144000"/>
  <p:embeddedFontLst>
    <p:embeddedFont>
      <p:font typeface="Copperplate Gothic Bold" pitchFamily="34" charset="0"/>
      <p:regular r:id="rId32"/>
    </p:embeddedFont>
    <p:embeddedFont>
      <p:font typeface="Impact" pitchFamily="34" charset="0"/>
      <p:regular r:id="rId33"/>
    </p:embeddedFont>
    <p:embeddedFont>
      <p:font typeface="微软雅黑" pitchFamily="34" charset="-122"/>
      <p:regular r:id="rId34"/>
      <p:bold r:id="rId35"/>
    </p:embeddedFont>
    <p:embeddedFont>
      <p:font typeface="楷体" pitchFamily="49" charset="-122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仿宋" pitchFamily="49" charset="-122"/>
      <p:regular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0750" autoAdjust="0"/>
  </p:normalViewPr>
  <p:slideViewPr>
    <p:cSldViewPr showGuides="1">
      <p:cViewPr>
        <p:scale>
          <a:sx n="75" d="100"/>
          <a:sy n="75" d="100"/>
        </p:scale>
        <p:origin x="-1242" y="-216"/>
      </p:cViewPr>
      <p:guideLst>
        <p:guide orient="horz" pos="399"/>
        <p:guide orient="horz" pos="1336"/>
        <p:guide orient="horz" pos="3808"/>
        <p:guide orient="horz" pos="3102"/>
        <p:guide orient="horz" pos="2690"/>
        <p:guide orient="horz" pos="3284"/>
        <p:guide pos="3902"/>
        <p:guide pos="836"/>
        <p:guide pos="7629"/>
        <p:guide pos="7074"/>
        <p:guide pos="1255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934"/>
        <p:guide pos="21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630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960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蓄电池维护标准操作培训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10055" y="347345"/>
            <a:ext cx="6339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</a:p>
        </p:txBody>
      </p:sp>
      <p:pic>
        <p:nvPicPr>
          <p:cNvPr id="4" name="图片 3" descr="IMG_20190312_091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2344" y="2053723"/>
            <a:ext cx="2595668" cy="3224897"/>
          </a:xfrm>
          <a:prstGeom prst="rect">
            <a:avLst/>
          </a:prstGeom>
        </p:spPr>
      </p:pic>
      <p:pic>
        <p:nvPicPr>
          <p:cNvPr id="5" name="图片 4" descr="IMG_20190313_2229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72" y="4077072"/>
            <a:ext cx="2904768" cy="21923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8402" y="1844824"/>
            <a:ext cx="52283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油机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蓄电池输出接入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机组电源分配箱的，机组电源分配箱的四个开关分别是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ECM-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发动机控制模块电源开关、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AUX-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控制屏电源控制开关、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SM-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启动马达控制开关、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ALT-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交流小发电机充电开关，四个开关常向上方，不可朝下。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电瓶开关，接通机组的总电源。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每台油机配置四节电池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，电池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电压的正常值是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25V-28V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，上限报警值是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30V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，上限停机值是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32V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。电压下限报警值是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23.4V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，充电系统电压低警告值是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25V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</a:p>
        </p:txBody>
      </p:sp>
      <p:pic>
        <p:nvPicPr>
          <p:cNvPr id="7" name="图片 6" descr="IMG_20190314_0527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30" y="1556792"/>
            <a:ext cx="2509510" cy="17677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3392" y="1404516"/>
            <a:ext cx="504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五、柴油发电机蓄电池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med"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10</a:t>
            </a:fld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2" name="矩形 4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8" name="矩形 57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71" name="矩形 70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86" name="矩形 8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91" name="矩形 90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4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95" name="文本框 75"/>
          <p:cNvSpPr txBox="1"/>
          <p:nvPr/>
        </p:nvSpPr>
        <p:spPr>
          <a:xfrm>
            <a:off x="4805844" y="3068960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6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7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98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99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101" name="矩形 10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3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4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7448" y="1700808"/>
            <a:ext cx="52908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2000" b="1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电池组维护标准流程：</a:t>
            </a:r>
            <a:endParaRPr lang="zh-CN" altLang="en-US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涉及范围：UPS电池组，UPS主机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工具：干抹布，绝缘手套，绝缘毛刷，吸尘器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操作要求：一人工作，一人看护</a:t>
            </a:r>
            <a:r>
              <a:rPr lang="zh-CN" altLang="en-US" dirty="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31144" y="3778250"/>
            <a:ext cx="5344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1、在UPS主机查看UPS电池组电压并记录；</a:t>
            </a:r>
          </a:p>
        </p:txBody>
      </p:sp>
      <p:pic>
        <p:nvPicPr>
          <p:cNvPr id="3" name="图片 2" descr="mmexport15523718917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190" y="1557020"/>
            <a:ext cx="3051175" cy="4443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839416" y="2636912"/>
            <a:ext cx="3682365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b="0" dirty="0">
                <a:latin typeface="楷体" panose="02010609060101010101" charset="-122"/>
                <a:ea typeface="楷体" panose="02010609060101010101" charset="-122"/>
              </a:rPr>
              <a:t>二、戴好绝缘手套，用干抹布擦拭电池表面</a:t>
            </a:r>
            <a:endParaRPr lang="zh-CN" altLang="en-US" b="0" dirty="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9416" y="3662680"/>
            <a:ext cx="381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三、用绝缘毛刷清扫电池极柱及死角；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81480" y="385445"/>
            <a:ext cx="54229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mmexport1552371895470"/>
          <p:cNvPicPr>
            <a:picLocks noChangeAspect="1"/>
          </p:cNvPicPr>
          <p:nvPr/>
        </p:nvPicPr>
        <p:blipFill>
          <a:blip r:embed="rId2"/>
          <a:srcRect t="17617"/>
          <a:stretch>
            <a:fillRect/>
          </a:stretch>
        </p:blipFill>
        <p:spPr>
          <a:xfrm>
            <a:off x="5375910" y="1175385"/>
            <a:ext cx="3133725" cy="4855845"/>
          </a:xfrm>
          <a:prstGeom prst="rect">
            <a:avLst/>
          </a:prstGeom>
        </p:spPr>
      </p:pic>
      <p:pic>
        <p:nvPicPr>
          <p:cNvPr id="6" name="图片 5" descr="mmexport1552371903745"/>
          <p:cNvPicPr>
            <a:picLocks noChangeAspect="1"/>
          </p:cNvPicPr>
          <p:nvPr/>
        </p:nvPicPr>
        <p:blipFill>
          <a:blip r:embed="rId3"/>
          <a:srcRect l="32889" t="6992"/>
          <a:stretch>
            <a:fillRect/>
          </a:stretch>
        </p:blipFill>
        <p:spPr>
          <a:xfrm>
            <a:off x="8509635" y="1175385"/>
            <a:ext cx="3002280" cy="485521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70890" y="2004546"/>
            <a:ext cx="360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四、用吸尘器吸出UPS电池组角落灰尘；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0890" y="2852936"/>
            <a:ext cx="3608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五、用绝缘毛刷清扫电池开关柜死角，后用吸尘器吸出。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85620" y="385445"/>
            <a:ext cx="5187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 descr="mmexport1552371900944"/>
          <p:cNvPicPr>
            <a:picLocks noChangeAspect="1"/>
          </p:cNvPicPr>
          <p:nvPr/>
        </p:nvPicPr>
        <p:blipFill>
          <a:blip r:embed="rId2"/>
          <a:srcRect l="16822" t="2142" b="14800"/>
          <a:stretch>
            <a:fillRect/>
          </a:stretch>
        </p:blipFill>
        <p:spPr>
          <a:xfrm>
            <a:off x="5340350" y="1268095"/>
            <a:ext cx="3315970" cy="4876165"/>
          </a:xfrm>
          <a:prstGeom prst="rect">
            <a:avLst/>
          </a:prstGeom>
        </p:spPr>
      </p:pic>
      <p:pic>
        <p:nvPicPr>
          <p:cNvPr id="7" name="图片 6" descr="mmexport1552371906598"/>
          <p:cNvPicPr>
            <a:picLocks noChangeAspect="1"/>
          </p:cNvPicPr>
          <p:nvPr/>
        </p:nvPicPr>
        <p:blipFill>
          <a:blip r:embed="rId3"/>
          <a:srcRect b="23800"/>
          <a:stretch>
            <a:fillRect/>
          </a:stretch>
        </p:blipFill>
        <p:spPr>
          <a:xfrm>
            <a:off x="8656320" y="1268095"/>
            <a:ext cx="3133725" cy="48768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6599" y="2420888"/>
            <a:ext cx="38472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六、清扫完毕，检查工具是否齐全；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6600" y="3072090"/>
            <a:ext cx="3847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七、在UPS主机查看UPS无报警，电池组电压与清扫前无异常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23085" y="394970"/>
            <a:ext cx="48488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 descr="mmexport1552371891767"/>
          <p:cNvPicPr>
            <a:picLocks noChangeAspect="1"/>
          </p:cNvPicPr>
          <p:nvPr/>
        </p:nvPicPr>
        <p:blipFill>
          <a:blip r:embed="rId2"/>
          <a:srcRect t="20783" r="23856"/>
          <a:stretch>
            <a:fillRect/>
          </a:stretch>
        </p:blipFill>
        <p:spPr>
          <a:xfrm>
            <a:off x="8911590" y="1416050"/>
            <a:ext cx="3274060" cy="4733925"/>
          </a:xfrm>
          <a:prstGeom prst="rect">
            <a:avLst/>
          </a:prstGeom>
        </p:spPr>
      </p:pic>
      <p:pic>
        <p:nvPicPr>
          <p:cNvPr id="7" name="图片 6" descr="mmexport15523719125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75" y="1415415"/>
            <a:ext cx="3142615" cy="473392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15</a:t>
            </a:fld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2" name="矩形 4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8" name="矩形 57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71" name="矩形 70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86" name="矩形 8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91" name="矩形 90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4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95" name="文本框 75"/>
          <p:cNvSpPr txBox="1"/>
          <p:nvPr/>
        </p:nvSpPr>
        <p:spPr>
          <a:xfrm>
            <a:off x="4805844" y="3102228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6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7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98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99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101" name="矩形 10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3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4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8680" y="1339850"/>
            <a:ext cx="479552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EPS柜内电池清扫标准操作流程：</a:t>
            </a:r>
            <a:endParaRPr lang="zh-CN" altLang="en-US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涉及范围：强电间EPS、电力室EPS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工具：干抹布、绝缘毛刷、绝缘手套、人字梯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操作要求：一人工作，一人看护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1881" y="3375660"/>
            <a:ext cx="429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一、在EPS主机查看EPS电池组电压，并记录。</a:t>
            </a:r>
          </a:p>
        </p:txBody>
      </p:sp>
      <p:pic>
        <p:nvPicPr>
          <p:cNvPr id="5" name="图片 4" descr="mmexport1552371915483"/>
          <p:cNvPicPr>
            <a:picLocks noChangeAspect="1"/>
          </p:cNvPicPr>
          <p:nvPr/>
        </p:nvPicPr>
        <p:blipFill>
          <a:blip r:embed="rId3"/>
          <a:srcRect t="12948"/>
          <a:stretch>
            <a:fillRect/>
          </a:stretch>
        </p:blipFill>
        <p:spPr>
          <a:xfrm>
            <a:off x="6781165" y="1165860"/>
            <a:ext cx="4048760" cy="4866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EPS</a:t>
            </a:r>
            <a:r>
              <a:rPr lang="zh-CN" altLang="en-US" sz="240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电池组维护标准流程</a:t>
            </a:r>
            <a:endParaRPr lang="zh-CN" altLang="en-US" sz="24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74065" y="1772816"/>
            <a:ext cx="38097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二、固定人字梯、戴好绝缘手套、打开柜门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、用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干抹布对EPS电池组进行清洁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79225" y="3052156"/>
            <a:ext cx="3809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三、用绝缘毛刷对电池死角进行清洁</a:t>
            </a:r>
          </a:p>
        </p:txBody>
      </p:sp>
      <p:pic>
        <p:nvPicPr>
          <p:cNvPr id="5" name="图片 4" descr="mmexport1552371921509"/>
          <p:cNvPicPr>
            <a:picLocks noChangeAspect="1"/>
          </p:cNvPicPr>
          <p:nvPr/>
        </p:nvPicPr>
        <p:blipFill>
          <a:blip r:embed="rId3"/>
          <a:srcRect l="18833" b="18942"/>
          <a:stretch>
            <a:fillRect/>
          </a:stretch>
        </p:blipFill>
        <p:spPr>
          <a:xfrm>
            <a:off x="8610600" y="1222375"/>
            <a:ext cx="3314700" cy="5014595"/>
          </a:xfrm>
          <a:prstGeom prst="rect">
            <a:avLst/>
          </a:prstGeom>
        </p:spPr>
      </p:pic>
      <p:pic>
        <p:nvPicPr>
          <p:cNvPr id="7" name="图片 6" descr="mmexport1552371918317"/>
          <p:cNvPicPr>
            <a:picLocks noChangeAspect="1"/>
          </p:cNvPicPr>
          <p:nvPr/>
        </p:nvPicPr>
        <p:blipFill>
          <a:blip r:embed="rId4"/>
          <a:srcRect b="28725"/>
          <a:stretch>
            <a:fillRect/>
          </a:stretch>
        </p:blipFill>
        <p:spPr>
          <a:xfrm>
            <a:off x="5434330" y="1222375"/>
            <a:ext cx="3176270" cy="5013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电池组维护标准流程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2460" y="2132856"/>
            <a:ext cx="3447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四、清扫完毕，检查工具是否齐全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0689" y="3219112"/>
            <a:ext cx="3447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五、检查完毕后，在EPS主机查看电池组                    电压与清扫前无异常</a:t>
            </a:r>
          </a:p>
        </p:txBody>
      </p:sp>
      <p:pic>
        <p:nvPicPr>
          <p:cNvPr id="5" name="图片 4" descr="mmexport1552371924312"/>
          <p:cNvPicPr>
            <a:picLocks noChangeAspect="1"/>
          </p:cNvPicPr>
          <p:nvPr/>
        </p:nvPicPr>
        <p:blipFill>
          <a:blip r:embed="rId3"/>
          <a:srcRect t="15889" r="33425"/>
          <a:stretch>
            <a:fillRect/>
          </a:stretch>
        </p:blipFill>
        <p:spPr>
          <a:xfrm>
            <a:off x="4869815" y="1138555"/>
            <a:ext cx="3468370" cy="5084445"/>
          </a:xfrm>
          <a:prstGeom prst="rect">
            <a:avLst/>
          </a:prstGeom>
        </p:spPr>
      </p:pic>
      <p:pic>
        <p:nvPicPr>
          <p:cNvPr id="8" name="图片 7" descr="mmexport1552371915483"/>
          <p:cNvPicPr>
            <a:picLocks noChangeAspect="1"/>
          </p:cNvPicPr>
          <p:nvPr/>
        </p:nvPicPr>
        <p:blipFill>
          <a:blip r:embed="rId4"/>
          <a:srcRect t="14692" b="10992"/>
          <a:stretch>
            <a:fillRect/>
          </a:stretch>
        </p:blipFill>
        <p:spPr>
          <a:xfrm>
            <a:off x="8338185" y="1138555"/>
            <a:ext cx="3656330" cy="5083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2" name="矩形 4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8" name="矩形 57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71" name="矩形 70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86" name="矩形 8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91" name="矩形 90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4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95" name="文本框 75"/>
          <p:cNvSpPr txBox="1"/>
          <p:nvPr/>
        </p:nvSpPr>
        <p:spPr>
          <a:xfrm>
            <a:off x="4805844" y="3102228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6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7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98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99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101" name="矩形 10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3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4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19</a:t>
            </a:fld>
            <a:endParaRPr lang="zh-CN" altLang="en-US" dirty="0"/>
          </a:p>
        </p:txBody>
      </p:sp>
      <p:cxnSp>
        <p:nvCxnSpPr>
          <p:cNvPr id="38" name="直接连接符 37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2" name="矩形 4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8" name="矩形 57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71" name="矩形 70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86" name="矩形 8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91" name="矩形 90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4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95" name="文本框 75"/>
          <p:cNvSpPr txBox="1"/>
          <p:nvPr/>
        </p:nvSpPr>
        <p:spPr>
          <a:xfrm>
            <a:off x="4805844" y="3140968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6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7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98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99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101" name="矩形 10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3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4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624965" y="407035"/>
            <a:ext cx="4505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20439" y="1687016"/>
            <a:ext cx="464351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直流屏电池清扫标准操作流程：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涉及范围：一层高压室直流屏，油机并机柜直流屏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工具：干抹布、人字梯、吸尘器、绝缘毛刷、绝缘手套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操作要求：一人工作、一人看护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20440" y="4510861"/>
            <a:ext cx="4643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sym typeface="+mn-ea"/>
              </a:rPr>
              <a:t>一、查看直流屏运行正常无告警，并电池组电压。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5" name="图片 4" descr="mmexport1552371927283"/>
          <p:cNvPicPr>
            <a:picLocks noChangeAspect="1"/>
          </p:cNvPicPr>
          <p:nvPr/>
        </p:nvPicPr>
        <p:blipFill>
          <a:blip r:embed="rId3"/>
          <a:srcRect b="29692"/>
          <a:stretch>
            <a:fillRect/>
          </a:stretch>
        </p:blipFill>
        <p:spPr>
          <a:xfrm>
            <a:off x="6786880" y="1339850"/>
            <a:ext cx="4324985" cy="4836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624965" y="407035"/>
            <a:ext cx="4505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88975" y="1916832"/>
            <a:ext cx="389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二、戴好绝缘手套、固定人字梯，用干抹布                          擦拭电池表面。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8974" y="3212976"/>
            <a:ext cx="389485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三、用绝缘毛刷清扫电池极柱及死角</a:t>
            </a:r>
          </a:p>
        </p:txBody>
      </p:sp>
      <p:pic>
        <p:nvPicPr>
          <p:cNvPr id="6" name="图片 5" descr="mmexport1552371931373"/>
          <p:cNvPicPr>
            <a:picLocks noChangeAspect="1"/>
          </p:cNvPicPr>
          <p:nvPr/>
        </p:nvPicPr>
        <p:blipFill>
          <a:blip r:embed="rId3"/>
          <a:srcRect b="30890"/>
          <a:stretch>
            <a:fillRect/>
          </a:stretch>
        </p:blipFill>
        <p:spPr>
          <a:xfrm>
            <a:off x="5507355" y="1144270"/>
            <a:ext cx="3220720" cy="5190490"/>
          </a:xfrm>
          <a:prstGeom prst="rect">
            <a:avLst/>
          </a:prstGeom>
        </p:spPr>
      </p:pic>
      <p:pic>
        <p:nvPicPr>
          <p:cNvPr id="7" name="图片 6" descr="mmexport1552371935376"/>
          <p:cNvPicPr>
            <a:picLocks noChangeAspect="1"/>
          </p:cNvPicPr>
          <p:nvPr/>
        </p:nvPicPr>
        <p:blipFill>
          <a:blip r:embed="rId4"/>
          <a:srcRect b="25483"/>
          <a:stretch>
            <a:fillRect/>
          </a:stretch>
        </p:blipFill>
        <p:spPr>
          <a:xfrm>
            <a:off x="8728710" y="1144270"/>
            <a:ext cx="3116580" cy="5190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624965" y="407035"/>
            <a:ext cx="4505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93115" y="1844824"/>
            <a:ext cx="3574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四、用吸尘器吸出电池组角落灰尘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3114" y="2780928"/>
            <a:ext cx="36467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五、清扫完毕、检查工具是否齐全</a:t>
            </a:r>
          </a:p>
        </p:txBody>
      </p:sp>
      <p:pic>
        <p:nvPicPr>
          <p:cNvPr id="5" name="图片 4" descr="mmexport1552371938126"/>
          <p:cNvPicPr>
            <a:picLocks noChangeAspect="1"/>
          </p:cNvPicPr>
          <p:nvPr/>
        </p:nvPicPr>
        <p:blipFill>
          <a:blip r:embed="rId3"/>
          <a:srcRect t="14033" r="21856" b="14992"/>
          <a:stretch>
            <a:fillRect/>
          </a:stretch>
        </p:blipFill>
        <p:spPr>
          <a:xfrm>
            <a:off x="4984115" y="1209675"/>
            <a:ext cx="3468370" cy="4935220"/>
          </a:xfrm>
          <a:prstGeom prst="rect">
            <a:avLst/>
          </a:prstGeom>
        </p:spPr>
      </p:pic>
      <p:pic>
        <p:nvPicPr>
          <p:cNvPr id="6" name="图片 5" descr="mmexport1552371940900"/>
          <p:cNvPicPr>
            <a:picLocks noChangeAspect="1"/>
          </p:cNvPicPr>
          <p:nvPr/>
        </p:nvPicPr>
        <p:blipFill>
          <a:blip r:embed="rId4"/>
          <a:srcRect l="18150" t="13967" r="17529" b="9178"/>
          <a:stretch>
            <a:fillRect/>
          </a:stretch>
        </p:blipFill>
        <p:spPr>
          <a:xfrm>
            <a:off x="8452485" y="1210310"/>
            <a:ext cx="3362960" cy="4935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78" name="文本框 77"/>
          <p:cNvSpPr txBox="1"/>
          <p:nvPr/>
        </p:nvSpPr>
        <p:spPr>
          <a:xfrm>
            <a:off x="1624965" y="407035"/>
            <a:ext cx="4505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9416" y="1983740"/>
            <a:ext cx="4820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六、查看直流屏运行正常，无新增报警，电池电压与清扫前无异常。</a:t>
            </a:r>
          </a:p>
        </p:txBody>
      </p:sp>
      <p:pic>
        <p:nvPicPr>
          <p:cNvPr id="4" name="图片 3" descr="mmexport1552371927283"/>
          <p:cNvPicPr>
            <a:picLocks noChangeAspect="1"/>
          </p:cNvPicPr>
          <p:nvPr/>
        </p:nvPicPr>
        <p:blipFill>
          <a:blip r:embed="rId3"/>
          <a:srcRect b="18749"/>
          <a:stretch>
            <a:fillRect/>
          </a:stretch>
        </p:blipFill>
        <p:spPr>
          <a:xfrm>
            <a:off x="6618605" y="1106805"/>
            <a:ext cx="4130040" cy="5062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24</a:t>
            </a:fld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4833630" y="154370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777105" y="1666875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2" name="矩形 4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8" name="矩形 57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9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71" name="矩形 70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4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86" name="矩形 8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8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9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91" name="矩形 90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3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94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95" name="文本框 75"/>
          <p:cNvSpPr txBox="1"/>
          <p:nvPr/>
        </p:nvSpPr>
        <p:spPr>
          <a:xfrm>
            <a:off x="4805844" y="3167943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6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97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98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99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101" name="矩形 10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03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04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油机蓄电池维护标准流程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3" name="图片 2" descr="IMG_20190312_090752"/>
          <p:cNvPicPr>
            <a:picLocks noChangeAspect="1"/>
          </p:cNvPicPr>
          <p:nvPr/>
        </p:nvPicPr>
        <p:blipFill>
          <a:blip r:embed="rId3"/>
          <a:srcRect l="31616" t="48245" r="17971"/>
          <a:stretch>
            <a:fillRect/>
          </a:stretch>
        </p:blipFill>
        <p:spPr>
          <a:xfrm>
            <a:off x="7291705" y="1129030"/>
            <a:ext cx="3803015" cy="520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64309" y="1844824"/>
            <a:ext cx="441007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楷体" panose="02010609060101010101" charset="-122"/>
                <a:ea typeface="楷体" panose="02010609060101010101" charset="-122"/>
              </a:rPr>
              <a:t>油机蓄电池维护：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检查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电池外观及连接，包括电池无破损、无漏液、无鼓胀、无爬酸、极柱和连接处无腐蚀，无氧化、无松动。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检查电池液液位，比内部极板顶部高出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10-15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毫米。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油机蓄电池维护标准流程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pic>
        <p:nvPicPr>
          <p:cNvPr id="3" name="图片 2" descr="IMG_20190312_090555"/>
          <p:cNvPicPr>
            <a:picLocks noChangeAspect="1"/>
          </p:cNvPicPr>
          <p:nvPr/>
        </p:nvPicPr>
        <p:blipFill>
          <a:blip r:embed="rId3"/>
          <a:srcRect l="16684" t="19880" r="19007" b="16484"/>
          <a:stretch>
            <a:fillRect/>
          </a:stretch>
        </p:blipFill>
        <p:spPr>
          <a:xfrm>
            <a:off x="6276340" y="1412776"/>
            <a:ext cx="4428172" cy="465537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7448" y="1737935"/>
            <a:ext cx="4277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油机蓄电池维护：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    检查电池液液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位，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发现电池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</a:rPr>
              <a:t>液不足时，及时补充蒸馏水。</a:t>
            </a:r>
            <a:endParaRPr lang="zh-CN" altLang="en-US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培训目标及培训要求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培训目标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培训目标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1504" y="1844824"/>
            <a:ext cx="8352928" cy="11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latin typeface="+mn-ea"/>
              </a:rPr>
              <a:t>       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本课程针对润泽科技数据中心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IDC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部门运维团队人员进行，旨在使相关人员掌握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各类蓄电池组维护标准操作流程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及维护过程中的安全注意事项等内容，以进一步提高润泽科技数据中心运维人员设备维护水平。</a:t>
            </a:r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+mn-ea"/>
              </a:rPr>
              <a:t>       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</a:rPr>
              <a:t>参训人员需要掌握各类蓄电池组维护标准操作流程步骤，安全注意事项等内容，确保操作人员熟记于心。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</a:t>
            </a:fld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4867449" y="2074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994449" y="2201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867449" y="1879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2137574" y="2448427"/>
            <a:ext cx="7775575" cy="583565"/>
            <a:chOff x="3504874" y="2440754"/>
            <a:chExt cx="5182252" cy="1222959"/>
          </a:xfrm>
        </p:grpSpPr>
        <p:sp>
          <p:nvSpPr>
            <p:cNvPr id="45" name="矩形 44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7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137574" y="3013680"/>
            <a:ext cx="7783196" cy="583565"/>
            <a:chOff x="3504874" y="3580370"/>
            <a:chExt cx="5187330" cy="1248078"/>
          </a:xfrm>
        </p:grpSpPr>
        <p:sp>
          <p:nvSpPr>
            <p:cNvPr id="50" name="矩形 49"/>
            <p:cNvSpPr/>
            <p:nvPr/>
          </p:nvSpPr>
          <p:spPr>
            <a:xfrm>
              <a:off x="5114075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2" name="TextBox 89"/>
            <p:cNvSpPr txBox="1"/>
            <p:nvPr/>
          </p:nvSpPr>
          <p:spPr>
            <a:xfrm>
              <a:off x="3736212" y="3580370"/>
              <a:ext cx="616706" cy="124807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137574" y="3600239"/>
            <a:ext cx="7775575" cy="583565"/>
            <a:chOff x="3503712" y="4786635"/>
            <a:chExt cx="5182251" cy="1139803"/>
          </a:xfrm>
        </p:grpSpPr>
        <p:sp>
          <p:nvSpPr>
            <p:cNvPr id="55" name="矩形 54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7" name="TextBox 89"/>
            <p:cNvSpPr txBox="1"/>
            <p:nvPr/>
          </p:nvSpPr>
          <p:spPr>
            <a:xfrm>
              <a:off x="3744450" y="4786635"/>
              <a:ext cx="616706" cy="113980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2135560" y="4183804"/>
            <a:ext cx="7777589" cy="583565"/>
            <a:chOff x="3504874" y="3629111"/>
            <a:chExt cx="5183593" cy="1150595"/>
          </a:xfrm>
        </p:grpSpPr>
        <p:sp>
          <p:nvSpPr>
            <p:cNvPr id="60" name="矩形 59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2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3" name="TextBox 90"/>
            <p:cNvSpPr txBox="1"/>
            <p:nvPr/>
          </p:nvSpPr>
          <p:spPr>
            <a:xfrm>
              <a:off x="5271615" y="3863852"/>
              <a:ext cx="3416852" cy="664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135560" y="4789651"/>
            <a:ext cx="7771022" cy="583565"/>
            <a:chOff x="3506990" y="3629111"/>
            <a:chExt cx="5179289" cy="1150595"/>
          </a:xfrm>
        </p:grpSpPr>
        <p:sp>
          <p:nvSpPr>
            <p:cNvPr id="65" name="矩形 64"/>
            <p:cNvSpPr/>
            <p:nvPr/>
          </p:nvSpPr>
          <p:spPr>
            <a:xfrm>
              <a:off x="5108150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29"/>
            <p:cNvSpPr/>
            <p:nvPr/>
          </p:nvSpPr>
          <p:spPr>
            <a:xfrm>
              <a:off x="3506990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7" name="TextBox 89"/>
            <p:cNvSpPr txBox="1"/>
            <p:nvPr/>
          </p:nvSpPr>
          <p:spPr>
            <a:xfrm>
              <a:off x="3736212" y="3629111"/>
              <a:ext cx="616706" cy="115059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4788699" y="2527936"/>
            <a:ext cx="353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蓄电池组的基本介绍及参数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4805844" y="3167943"/>
            <a:ext cx="4204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798224" y="3708416"/>
            <a:ext cx="38690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电池组维护标准流程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796845" y="4302816"/>
            <a:ext cx="34086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电池组维护标准流程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800020" y="4897868"/>
            <a:ext cx="43014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油机蓄电池维护标准流程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4810924" y="2017009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chemeClr val="bg1"/>
                </a:solidFill>
                <a:sym typeface="+mn-ea"/>
              </a:rPr>
              <a:t>培训目标及培训要求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2137574" y="1894993"/>
            <a:ext cx="7775575" cy="583565"/>
            <a:chOff x="3504874" y="2440754"/>
            <a:chExt cx="5182252" cy="1222959"/>
          </a:xfrm>
        </p:grpSpPr>
        <p:sp>
          <p:nvSpPr>
            <p:cNvPr id="82" name="矩形 81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4" name="TextBox 80"/>
            <p:cNvSpPr txBox="1"/>
            <p:nvPr/>
          </p:nvSpPr>
          <p:spPr>
            <a:xfrm>
              <a:off x="3744450" y="2440754"/>
              <a:ext cx="616706" cy="122295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4810924" y="2003039"/>
            <a:ext cx="37630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培训目标及培训要求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408" y="1841980"/>
            <a:ext cx="80563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        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A-5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模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组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UPS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、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直流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屏、油机设备配置蓄电池。</a:t>
            </a:r>
            <a:endParaRPr lang="en-US" altLang="zh-CN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其中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（不间断电源）的重要组成之一</a:t>
            </a:r>
            <a:r>
              <a:rPr 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</a:t>
            </a:r>
            <a:r>
              <a:rPr 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市电</a:t>
            </a:r>
            <a:r>
              <a:rPr sz="16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出现异常</a:t>
            </a:r>
            <a:r>
              <a:rPr 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或者停止</a:t>
            </a:r>
            <a:r>
              <a:rPr 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供电</a:t>
            </a:r>
            <a:r>
              <a:rPr sz="1600" dirty="0" err="1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时，</a:t>
            </a:r>
            <a:r>
              <a:rPr sz="16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不间断电源将存储于电池</a:t>
            </a:r>
            <a:r>
              <a:rPr 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</a:t>
            </a:r>
            <a:r>
              <a:rPr sz="16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中的电能释放，供负载使用。</a:t>
            </a:r>
            <a:r>
              <a:rPr lang="en-US" sz="1600" dirty="0" err="1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电池组包括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12V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电池、电池开关柜、电池检测模块、电池巡检仪。</a:t>
            </a:r>
            <a:endParaRPr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A-5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组配置</a:t>
            </a:r>
            <a:r>
              <a:rPr lang="en-US" altLang="zh-CN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蓄电池供应商为上海西恩迪电池有限公司。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每台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配置三组蓄电池，每组蓄电池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42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节，总共是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126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节蓄电池，蓄电池容量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</a:t>
            </a:r>
            <a:r>
              <a:rPr lang="en-US" altLang="zh-CN" sz="9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185AH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，蓄电池容量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C</a:t>
            </a:r>
            <a:r>
              <a:rPr lang="en-US" altLang="zh-CN" sz="9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为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201AH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</a:t>
            </a:r>
            <a:endParaRPr lang="zh-CN" altLang="en-US" sz="16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UPS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电池组平时采用浮充方式，12V 电池标准浮充电压是：13.50V- 13.80V@25°C；蓄电池均充时，采用恒压限流方式。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12V 电池标准均充电压是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，14.40V±0.30V/ Block@25℃。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二楼中控的监控阀值是：组电压的上下限是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579V-567V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，正常值是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572.04V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。单块内阻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的上下限是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3-1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，正常值是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。电池温度的上下限是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28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°C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-15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°C，正常值是</a:t>
            </a:r>
            <a:r>
              <a:rPr lang="en-US" altLang="zh-CN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25</a:t>
            </a:r>
            <a:r>
              <a:rPr lang="zh-CN" altLang="en-US" sz="16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°C。</a:t>
            </a:r>
            <a:r>
              <a:rPr lang="zh-CN" altLang="en-US" sz="1600" dirty="0"/>
              <a:t>    </a:t>
            </a:r>
            <a:endParaRPr lang="en-US" altLang="zh-CN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332740" y="1127125"/>
            <a:ext cx="6071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ym typeface="+mn-ea"/>
              </a:rPr>
              <a:t> 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一、基本介绍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4" name="图片 3" descr="IMG_20190314_054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7354" y="1311275"/>
            <a:ext cx="2370562" cy="2338850"/>
          </a:xfrm>
          <a:prstGeom prst="rect">
            <a:avLst/>
          </a:prstGeom>
        </p:spPr>
      </p:pic>
      <p:pic>
        <p:nvPicPr>
          <p:cNvPr id="7" name="图片 6" descr="IMG_20190314_054921"/>
          <p:cNvPicPr>
            <a:picLocks noChangeAspect="1"/>
          </p:cNvPicPr>
          <p:nvPr/>
        </p:nvPicPr>
        <p:blipFill>
          <a:blip r:embed="rId4"/>
          <a:srcRect l="10707" t="22172" r="522" b="26282"/>
          <a:stretch>
            <a:fillRect/>
          </a:stretch>
        </p:blipFill>
        <p:spPr>
          <a:xfrm>
            <a:off x="9277354" y="3789040"/>
            <a:ext cx="2370562" cy="2207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3432" y="1988840"/>
            <a:ext cx="41637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</a:rPr>
              <a:t>查看巡检仪有无蜂鸣器报警，有无灯光报警，正常状态下应为绿灯常亮，红灯常灭，黄灯闪烁时，为巡检仪数据采集状态</a:t>
            </a:r>
            <a:r>
              <a:rPr lang="zh-CN" altLang="en-US" dirty="0"/>
              <a:t>。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（巡检仪密码是</a:t>
            </a:r>
            <a:r>
              <a:rPr lang="en-US" altLang="zh-CN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2022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）手动更新巡检仪数据时，需要密码。</a:t>
            </a:r>
          </a:p>
        </p:txBody>
      </p:sp>
      <p:pic>
        <p:nvPicPr>
          <p:cNvPr id="3" name="图片 2" descr="IMG_20190314_054921"/>
          <p:cNvPicPr>
            <a:picLocks noChangeAspect="1"/>
          </p:cNvPicPr>
          <p:nvPr/>
        </p:nvPicPr>
        <p:blipFill>
          <a:blip r:embed="rId3"/>
          <a:srcRect l="8670" t="15751" r="-303" b="23403"/>
          <a:stretch>
            <a:fillRect/>
          </a:stretch>
        </p:blipFill>
        <p:spPr>
          <a:xfrm>
            <a:off x="6072505" y="1224915"/>
            <a:ext cx="5365115" cy="4876800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623392" y="1492250"/>
            <a:ext cx="504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二、电池巡检仪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0910" y="2044065"/>
            <a:ext cx="60718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    </a:t>
            </a:r>
            <a:r>
              <a:rPr lang="zh-CN" altLang="en-US" sz="1600"/>
              <a:t>  </a:t>
            </a:r>
            <a:endParaRPr lang="en-US" altLang="zh-CN" sz="1600"/>
          </a:p>
        </p:txBody>
      </p:sp>
      <p:sp>
        <p:nvSpPr>
          <p:cNvPr id="13" name="矩形 12"/>
          <p:cNvSpPr/>
          <p:nvPr/>
        </p:nvSpPr>
        <p:spPr>
          <a:xfrm>
            <a:off x="2130425" y="1612265"/>
            <a:ext cx="1089025" cy="431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80590" y="3719195"/>
            <a:ext cx="1151890" cy="432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50745" y="5328920"/>
            <a:ext cx="1151890" cy="4330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115820" y="1604645"/>
            <a:ext cx="1125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实时查询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5820" y="3717925"/>
            <a:ext cx="1310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报警查询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130425" y="5361305"/>
            <a:ext cx="119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参数设置</a:t>
            </a:r>
          </a:p>
        </p:txBody>
      </p:sp>
      <p:sp>
        <p:nvSpPr>
          <p:cNvPr id="24" name="左大括号 23"/>
          <p:cNvSpPr/>
          <p:nvPr/>
        </p:nvSpPr>
        <p:spPr>
          <a:xfrm>
            <a:off x="4321810" y="1143635"/>
            <a:ext cx="75565" cy="13684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曲线连接符 24"/>
          <p:cNvCxnSpPr/>
          <p:nvPr/>
        </p:nvCxnSpPr>
        <p:spPr>
          <a:xfrm flipV="1">
            <a:off x="3313430" y="1812290"/>
            <a:ext cx="1008380" cy="17145"/>
          </a:xfrm>
          <a:prstGeom prst="curved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529965" y="1541145"/>
            <a:ext cx="575945" cy="215900"/>
          </a:xfrm>
          <a:prstGeom prst="rect">
            <a:avLst/>
          </a:prstGeom>
          <a:solidFill>
            <a:schemeClr val="bg1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3536315" y="1505585"/>
            <a:ext cx="562610" cy="3067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00CC00"/>
                </a:solidFill>
                <a:latin typeface="楷体" panose="02010609060101010101" charset="-122"/>
                <a:ea typeface="楷体" panose="02010609060101010101" charset="-122"/>
              </a:rPr>
              <a:t>确定</a:t>
            </a:r>
          </a:p>
        </p:txBody>
      </p:sp>
      <p:sp>
        <p:nvSpPr>
          <p:cNvPr id="29" name="矩形 28"/>
          <p:cNvSpPr/>
          <p:nvPr/>
        </p:nvSpPr>
        <p:spPr>
          <a:xfrm>
            <a:off x="4537710" y="965200"/>
            <a:ext cx="1155065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37710" y="1541145"/>
            <a:ext cx="1155065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S1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537710" y="2146300"/>
            <a:ext cx="1155065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537710" y="965200"/>
            <a:ext cx="1280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4686300" y="1541145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2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686300" y="2146300"/>
            <a:ext cx="84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</a:t>
            </a:r>
            <a:r>
              <a:rPr 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3</a:t>
            </a:r>
            <a:endParaRPr lang="en-US" sz="1400"/>
          </a:p>
        </p:txBody>
      </p:sp>
      <p:cxnSp>
        <p:nvCxnSpPr>
          <p:cNvPr id="35" name="直接箭头连接符 34"/>
          <p:cNvCxnSpPr>
            <a:stCxn id="32" idx="3"/>
          </p:cNvCxnSpPr>
          <p:nvPr/>
        </p:nvCxnSpPr>
        <p:spPr>
          <a:xfrm>
            <a:off x="5818505" y="1149350"/>
            <a:ext cx="807720" cy="5359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5830570" y="1829435"/>
            <a:ext cx="795655" cy="540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5761990" y="1757045"/>
            <a:ext cx="8642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685280" y="1237615"/>
            <a:ext cx="4248150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650355" y="1237615"/>
            <a:ext cx="4318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能查询出电池内阻、电压、组电流、温度</a:t>
            </a:r>
            <a:endParaRPr lang="zh-CN" altLang="en-US"/>
          </a:p>
        </p:txBody>
      </p:sp>
      <p:pic>
        <p:nvPicPr>
          <p:cNvPr id="41" name="图片 40" descr="IMG_20190310_042829"/>
          <p:cNvPicPr>
            <a:picLocks noChangeAspect="1"/>
          </p:cNvPicPr>
          <p:nvPr/>
        </p:nvPicPr>
        <p:blipFill>
          <a:blip r:embed="rId3"/>
          <a:srcRect l="25770" t="27685" r="21098" b="52062"/>
          <a:stretch>
            <a:fillRect/>
          </a:stretch>
        </p:blipFill>
        <p:spPr>
          <a:xfrm>
            <a:off x="1898015" y="2146300"/>
            <a:ext cx="1845310" cy="619760"/>
          </a:xfrm>
          <a:prstGeom prst="rect">
            <a:avLst/>
          </a:prstGeom>
        </p:spPr>
      </p:pic>
      <p:pic>
        <p:nvPicPr>
          <p:cNvPr id="42" name="图片 41" descr="IMG_20190310_042848"/>
          <p:cNvPicPr>
            <a:picLocks noChangeAspect="1"/>
          </p:cNvPicPr>
          <p:nvPr/>
        </p:nvPicPr>
        <p:blipFill>
          <a:blip r:embed="rId4"/>
          <a:srcRect l="27525" t="32273" r="18062" b="45774"/>
          <a:stretch>
            <a:fillRect/>
          </a:stretch>
        </p:blipFill>
        <p:spPr>
          <a:xfrm>
            <a:off x="6685280" y="1685290"/>
            <a:ext cx="4283710" cy="871220"/>
          </a:xfrm>
          <a:prstGeom prst="rect">
            <a:avLst/>
          </a:prstGeom>
        </p:spPr>
      </p:pic>
      <p:cxnSp>
        <p:nvCxnSpPr>
          <p:cNvPr id="44" name="肘形连接符 43"/>
          <p:cNvCxnSpPr/>
          <p:nvPr/>
        </p:nvCxnSpPr>
        <p:spPr>
          <a:xfrm>
            <a:off x="3529965" y="3989705"/>
            <a:ext cx="935990" cy="431800"/>
          </a:xfrm>
          <a:prstGeom prst="bentConnector3">
            <a:avLst>
              <a:gd name="adj1" fmla="val 5006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flipV="1">
            <a:off x="3493770" y="3234055"/>
            <a:ext cx="1008380" cy="503555"/>
          </a:xfrm>
          <a:prstGeom prst="bentConnector3">
            <a:avLst>
              <a:gd name="adj1" fmla="val 500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4537710" y="3053715"/>
            <a:ext cx="1224280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544695" y="3045460"/>
            <a:ext cx="1273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实时报警</a:t>
            </a:r>
          </a:p>
        </p:txBody>
      </p:sp>
      <p:sp>
        <p:nvSpPr>
          <p:cNvPr id="50" name="矩形 49"/>
          <p:cNvSpPr/>
          <p:nvPr/>
        </p:nvSpPr>
        <p:spPr>
          <a:xfrm>
            <a:off x="4544695" y="4224655"/>
            <a:ext cx="1224280" cy="3848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544695" y="4241165"/>
            <a:ext cx="1273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报警记录</a:t>
            </a:r>
          </a:p>
        </p:txBody>
      </p:sp>
      <p:sp>
        <p:nvSpPr>
          <p:cNvPr id="52" name="左大括号 51"/>
          <p:cNvSpPr/>
          <p:nvPr/>
        </p:nvSpPr>
        <p:spPr>
          <a:xfrm>
            <a:off x="6046470" y="2765425"/>
            <a:ext cx="75565" cy="9359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左大括号 52"/>
          <p:cNvSpPr/>
          <p:nvPr/>
        </p:nvSpPr>
        <p:spPr>
          <a:xfrm>
            <a:off x="6046470" y="3917315"/>
            <a:ext cx="75565" cy="10083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6193790" y="2621280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193790" y="3053715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193790" y="3472180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193790" y="2621280"/>
            <a:ext cx="111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6198235" y="305371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198235" y="3472180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</a:p>
        </p:txBody>
      </p:sp>
      <p:sp>
        <p:nvSpPr>
          <p:cNvPr id="60" name="矩形 59"/>
          <p:cNvSpPr/>
          <p:nvPr/>
        </p:nvSpPr>
        <p:spPr>
          <a:xfrm>
            <a:off x="6193790" y="3881120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6193790" y="4313555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6193790" y="4732020"/>
            <a:ext cx="108013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193790" y="3881120"/>
            <a:ext cx="1112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198235" y="431355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6198235" y="4732020"/>
            <a:ext cx="112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</a:p>
        </p:txBody>
      </p:sp>
      <p:sp>
        <p:nvSpPr>
          <p:cNvPr id="66" name="右大括号 65"/>
          <p:cNvSpPr/>
          <p:nvPr/>
        </p:nvSpPr>
        <p:spPr>
          <a:xfrm>
            <a:off x="7346315" y="2765425"/>
            <a:ext cx="431800" cy="9359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右大括号 66"/>
          <p:cNvSpPr/>
          <p:nvPr/>
        </p:nvSpPr>
        <p:spPr>
          <a:xfrm>
            <a:off x="7418070" y="4061460"/>
            <a:ext cx="288290" cy="86423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778115" y="2801620"/>
            <a:ext cx="2169160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7782560" y="2793365"/>
            <a:ext cx="2164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显示有无报警信息</a:t>
            </a:r>
          </a:p>
        </p:txBody>
      </p:sp>
      <p:sp>
        <p:nvSpPr>
          <p:cNvPr id="72" name="矩形 71"/>
          <p:cNvSpPr/>
          <p:nvPr/>
        </p:nvSpPr>
        <p:spPr>
          <a:xfrm>
            <a:off x="7706360" y="4086860"/>
            <a:ext cx="3227705" cy="334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7710805" y="4086860"/>
            <a:ext cx="3366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可以查询之前的报警信息记录</a:t>
            </a:r>
          </a:p>
        </p:txBody>
      </p:sp>
      <p:cxnSp>
        <p:nvCxnSpPr>
          <p:cNvPr id="74" name="肘形连接符 73"/>
          <p:cNvCxnSpPr/>
          <p:nvPr/>
        </p:nvCxnSpPr>
        <p:spPr>
          <a:xfrm>
            <a:off x="3363595" y="5725160"/>
            <a:ext cx="886460" cy="640715"/>
          </a:xfrm>
          <a:prstGeom prst="bentConnector3">
            <a:avLst>
              <a:gd name="adj1" fmla="val 500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3335020" y="5429885"/>
            <a:ext cx="915035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4321810" y="5213350"/>
            <a:ext cx="1078230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4321810" y="6155055"/>
            <a:ext cx="1077595" cy="354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4298950" y="519557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快速设置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261485" y="6122035"/>
            <a:ext cx="113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内阻测试</a:t>
            </a:r>
          </a:p>
        </p:txBody>
      </p:sp>
      <p:sp>
        <p:nvSpPr>
          <p:cNvPr id="80" name="矩形 79"/>
          <p:cNvSpPr/>
          <p:nvPr/>
        </p:nvSpPr>
        <p:spPr>
          <a:xfrm>
            <a:off x="3457575" y="5069840"/>
            <a:ext cx="648335" cy="2876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3382645" y="5044440"/>
            <a:ext cx="723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密码</a:t>
            </a:r>
          </a:p>
        </p:txBody>
      </p:sp>
      <p:sp>
        <p:nvSpPr>
          <p:cNvPr id="82" name="矩形 81"/>
          <p:cNvSpPr/>
          <p:nvPr/>
        </p:nvSpPr>
        <p:spPr>
          <a:xfrm>
            <a:off x="6553835" y="5195570"/>
            <a:ext cx="1512570" cy="368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箭头连接符 82"/>
          <p:cNvCxnSpPr/>
          <p:nvPr/>
        </p:nvCxnSpPr>
        <p:spPr>
          <a:xfrm>
            <a:off x="5473700" y="5357495"/>
            <a:ext cx="9366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6473190" y="5213350"/>
            <a:ext cx="167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</a:rPr>
              <a:t>设置电池组数</a:t>
            </a:r>
          </a:p>
        </p:txBody>
      </p:sp>
      <p:cxnSp>
        <p:nvCxnSpPr>
          <p:cNvPr id="85" name="直接箭头连接符 84"/>
          <p:cNvCxnSpPr/>
          <p:nvPr/>
        </p:nvCxnSpPr>
        <p:spPr>
          <a:xfrm flipV="1">
            <a:off x="5473700" y="6293485"/>
            <a:ext cx="79248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6331585" y="6155055"/>
            <a:ext cx="1223010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/>
          <p:cNvSpPr txBox="1"/>
          <p:nvPr/>
        </p:nvSpPr>
        <p:spPr>
          <a:xfrm>
            <a:off x="6288405" y="6117590"/>
            <a:ext cx="126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3</a:t>
            </a:r>
          </a:p>
        </p:txBody>
      </p:sp>
      <p:sp>
        <p:nvSpPr>
          <p:cNvPr id="90" name="矩形 89"/>
          <p:cNvSpPr/>
          <p:nvPr/>
        </p:nvSpPr>
        <p:spPr>
          <a:xfrm>
            <a:off x="8469630" y="6144260"/>
            <a:ext cx="1001395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选择</a:t>
            </a: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S1</a:t>
            </a:r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8625205" y="6144260"/>
            <a:ext cx="8458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是？否？</a:t>
            </a:r>
          </a:p>
        </p:txBody>
      </p:sp>
      <p:cxnSp>
        <p:nvCxnSpPr>
          <p:cNvPr id="92" name="直接箭头连接符 91"/>
          <p:cNvCxnSpPr>
            <a:stCxn id="89" idx="3"/>
          </p:cNvCxnSpPr>
          <p:nvPr/>
        </p:nvCxnSpPr>
        <p:spPr>
          <a:xfrm flipV="1">
            <a:off x="7555230" y="6293485"/>
            <a:ext cx="87122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91" idx="3"/>
          </p:cNvCxnSpPr>
          <p:nvPr/>
        </p:nvCxnSpPr>
        <p:spPr>
          <a:xfrm flipV="1">
            <a:off x="9471025" y="6293485"/>
            <a:ext cx="755650" cy="4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/>
          <p:cNvSpPr/>
          <p:nvPr/>
        </p:nvSpPr>
        <p:spPr>
          <a:xfrm>
            <a:off x="10351770" y="6155055"/>
            <a:ext cx="175958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10351770" y="6127115"/>
            <a:ext cx="175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</a:t>
            </a:r>
            <a:r>
              <a:rPr lang="en-US" altLang="zh-CN" sz="14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测试中：正常</a:t>
            </a:r>
          </a:p>
        </p:txBody>
      </p:sp>
      <p:sp>
        <p:nvSpPr>
          <p:cNvPr id="4" name="左大括号 3"/>
          <p:cNvSpPr/>
          <p:nvPr/>
        </p:nvSpPr>
        <p:spPr>
          <a:xfrm>
            <a:off x="1703705" y="1772920"/>
            <a:ext cx="144145" cy="3888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0805" y="3536950"/>
            <a:ext cx="1548765" cy="360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1140" y="3532505"/>
            <a:ext cx="134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最初界面</a:t>
            </a:r>
          </a:p>
        </p:txBody>
      </p:sp>
      <p:pic>
        <p:nvPicPr>
          <p:cNvPr id="8" name="图片 7" descr="IMG_20190314_005646"/>
          <p:cNvPicPr>
            <a:picLocks noChangeAspect="1"/>
          </p:cNvPicPr>
          <p:nvPr/>
        </p:nvPicPr>
        <p:blipFill>
          <a:blip r:embed="rId5"/>
          <a:srcRect l="4009" t="25379" r="1667" b="38460"/>
          <a:stretch>
            <a:fillRect/>
          </a:stretch>
        </p:blipFill>
        <p:spPr>
          <a:xfrm>
            <a:off x="90170" y="3989705"/>
            <a:ext cx="1549400" cy="516255"/>
          </a:xfrm>
          <a:prstGeom prst="rect">
            <a:avLst/>
          </a:prstGeom>
        </p:spPr>
      </p:pic>
      <p:pic>
        <p:nvPicPr>
          <p:cNvPr id="9" name="图片 8" descr="IMG_20190310_042656"/>
          <p:cNvPicPr>
            <a:picLocks noChangeAspect="1"/>
          </p:cNvPicPr>
          <p:nvPr/>
        </p:nvPicPr>
        <p:blipFill>
          <a:blip r:embed="rId6"/>
          <a:srcRect l="20758" t="36473" r="23403" b="44428"/>
          <a:stretch>
            <a:fillRect/>
          </a:stretch>
        </p:blipFill>
        <p:spPr>
          <a:xfrm>
            <a:off x="1639570" y="5732780"/>
            <a:ext cx="1977390" cy="633095"/>
          </a:xfrm>
          <a:prstGeom prst="rect">
            <a:avLst/>
          </a:prstGeom>
        </p:spPr>
      </p:pic>
      <p:pic>
        <p:nvPicPr>
          <p:cNvPr id="10" name="图片 9" descr="IMG_20190310_042829"/>
          <p:cNvPicPr>
            <a:picLocks noChangeAspect="1"/>
          </p:cNvPicPr>
          <p:nvPr/>
        </p:nvPicPr>
        <p:blipFill>
          <a:blip r:embed="rId3"/>
          <a:srcRect l="25057" t="27685" r="21963" b="53224"/>
          <a:stretch>
            <a:fillRect/>
          </a:stretch>
        </p:blipFill>
        <p:spPr>
          <a:xfrm>
            <a:off x="4502150" y="3413760"/>
            <a:ext cx="1259205" cy="503555"/>
          </a:xfrm>
          <a:prstGeom prst="rect">
            <a:avLst/>
          </a:prstGeom>
        </p:spPr>
      </p:pic>
      <p:pic>
        <p:nvPicPr>
          <p:cNvPr id="11" name="图片 10" descr="IMG_20190310_042953"/>
          <p:cNvPicPr>
            <a:picLocks noChangeAspect="1"/>
          </p:cNvPicPr>
          <p:nvPr/>
        </p:nvPicPr>
        <p:blipFill>
          <a:blip r:embed="rId7"/>
          <a:srcRect l="29350" t="35320" r="16957" b="46549"/>
          <a:stretch>
            <a:fillRect/>
          </a:stretch>
        </p:blipFill>
        <p:spPr>
          <a:xfrm>
            <a:off x="4027170" y="5573395"/>
            <a:ext cx="1791335" cy="581660"/>
          </a:xfrm>
          <a:prstGeom prst="rect">
            <a:avLst/>
          </a:prstGeom>
        </p:spPr>
      </p:pic>
      <p:pic>
        <p:nvPicPr>
          <p:cNvPr id="12" name="图片 11" descr="IMG_20190310_042838"/>
          <p:cNvPicPr>
            <a:picLocks noChangeAspect="1"/>
          </p:cNvPicPr>
          <p:nvPr/>
        </p:nvPicPr>
        <p:blipFill>
          <a:blip r:embed="rId8"/>
          <a:srcRect l="21301" t="33620" r="33598" b="50152"/>
          <a:stretch>
            <a:fillRect/>
          </a:stretch>
        </p:blipFill>
        <p:spPr>
          <a:xfrm>
            <a:off x="6122670" y="5563870"/>
            <a:ext cx="1793240" cy="591185"/>
          </a:xfrm>
          <a:prstGeom prst="rect">
            <a:avLst/>
          </a:prstGeom>
        </p:spPr>
      </p:pic>
      <p:pic>
        <p:nvPicPr>
          <p:cNvPr id="16" name="图片 15" descr="IMG_20190310_042939"/>
          <p:cNvPicPr>
            <a:picLocks noChangeAspect="1"/>
          </p:cNvPicPr>
          <p:nvPr/>
        </p:nvPicPr>
        <p:blipFill>
          <a:blip r:embed="rId9"/>
          <a:srcRect l="17904" t="33005" r="35562" b="50766"/>
          <a:stretch>
            <a:fillRect/>
          </a:stretch>
        </p:blipFill>
        <p:spPr>
          <a:xfrm>
            <a:off x="4298315" y="4732020"/>
            <a:ext cx="1101090" cy="471805"/>
          </a:xfrm>
          <a:prstGeom prst="rect">
            <a:avLst/>
          </a:prstGeom>
        </p:spPr>
      </p:pic>
      <p:pic>
        <p:nvPicPr>
          <p:cNvPr id="20" name="图片 19" descr="IMG_20190314_055221"/>
          <p:cNvPicPr>
            <a:picLocks noChangeAspect="1"/>
          </p:cNvPicPr>
          <p:nvPr/>
        </p:nvPicPr>
        <p:blipFill>
          <a:blip r:embed="rId10"/>
          <a:srcRect l="27260" t="32660" r="18327" b="46338"/>
          <a:stretch>
            <a:fillRect/>
          </a:stretch>
        </p:blipFill>
        <p:spPr>
          <a:xfrm>
            <a:off x="10352405" y="5564505"/>
            <a:ext cx="1758950" cy="579755"/>
          </a:xfrm>
          <a:prstGeom prst="rect">
            <a:avLst/>
          </a:prstGeom>
        </p:spPr>
      </p:pic>
      <p:pic>
        <p:nvPicPr>
          <p:cNvPr id="21" name="图片 20" descr="IMG_20190314_055211"/>
          <p:cNvPicPr>
            <a:picLocks noChangeAspect="1"/>
          </p:cNvPicPr>
          <p:nvPr/>
        </p:nvPicPr>
        <p:blipFill>
          <a:blip r:embed="rId11"/>
          <a:srcRect l="20745" t="29318" r="29861" b="51599"/>
          <a:stretch>
            <a:fillRect/>
          </a:stretch>
        </p:blipFill>
        <p:spPr>
          <a:xfrm>
            <a:off x="8148320" y="5564505"/>
            <a:ext cx="1727200" cy="562610"/>
          </a:xfrm>
          <a:prstGeom prst="rect">
            <a:avLst/>
          </a:prstGeom>
        </p:spPr>
      </p:pic>
      <p:pic>
        <p:nvPicPr>
          <p:cNvPr id="22" name="图片 21" descr="IMG_20190314_055108"/>
          <p:cNvPicPr>
            <a:picLocks noChangeAspect="1"/>
          </p:cNvPicPr>
          <p:nvPr/>
        </p:nvPicPr>
        <p:blipFill>
          <a:blip r:embed="rId12"/>
          <a:srcRect l="11995" t="15480" r="25006" b="62567"/>
          <a:stretch>
            <a:fillRect/>
          </a:stretch>
        </p:blipFill>
        <p:spPr>
          <a:xfrm>
            <a:off x="7710805" y="4455160"/>
            <a:ext cx="3221990" cy="636270"/>
          </a:xfrm>
          <a:prstGeom prst="rect">
            <a:avLst/>
          </a:prstGeom>
        </p:spPr>
      </p:pic>
      <p:pic>
        <p:nvPicPr>
          <p:cNvPr id="23" name="图片 22" descr="IMG_20190314_055020"/>
          <p:cNvPicPr>
            <a:picLocks noChangeAspect="1"/>
          </p:cNvPicPr>
          <p:nvPr/>
        </p:nvPicPr>
        <p:blipFill>
          <a:blip r:embed="rId13"/>
          <a:srcRect l="20290" t="16591" r="32462" b="66229"/>
          <a:stretch>
            <a:fillRect/>
          </a:stretch>
        </p:blipFill>
        <p:spPr>
          <a:xfrm>
            <a:off x="7777480" y="3161665"/>
            <a:ext cx="2169795" cy="669925"/>
          </a:xfrm>
          <a:prstGeom prst="rect">
            <a:avLst/>
          </a:prstGeom>
        </p:spPr>
      </p:pic>
      <p:pic>
        <p:nvPicPr>
          <p:cNvPr id="28" name="图片 27" descr="IMG_20190314_054940"/>
          <p:cNvPicPr>
            <a:picLocks noChangeAspect="1"/>
          </p:cNvPicPr>
          <p:nvPr/>
        </p:nvPicPr>
        <p:blipFill>
          <a:blip r:embed="rId14"/>
          <a:srcRect l="18441" t="30219" r="19280" b="46869"/>
          <a:stretch>
            <a:fillRect/>
          </a:stretch>
        </p:blipFill>
        <p:spPr>
          <a:xfrm>
            <a:off x="1898650" y="4149090"/>
            <a:ext cx="1844675" cy="58293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1127760" y="2420620"/>
            <a:ext cx="647700" cy="36004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085850" y="2433320"/>
            <a:ext cx="762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</a:rPr>
              <a:t>退出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7317" y="38561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  <a:endParaRPr lang="zh-CN" altLang="en-US" sz="2400" b="1" dirty="0">
              <a:solidFill>
                <a:schemeClr val="accent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3432" y="2348880"/>
            <a:ext cx="4794642" cy="2104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EPS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电池组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是</a:t>
            </a: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（紧急电力供给）的重要组成之一，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是用于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应急照明、事故照明、消防设施而采用的一种应急电源。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每台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配置 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18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块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120AH12V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后备蓄电池。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每台</a:t>
            </a:r>
            <a:r>
              <a:rPr lang="en-US" altLang="zh-CN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EPS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备用放电时间为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90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分钟。</a:t>
            </a:r>
            <a:endParaRPr lang="en-US" altLang="zh-CN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5" name="图片 4" descr="IMG_20190314_053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440" y="1087120"/>
            <a:ext cx="4083050" cy="5153025"/>
          </a:xfrm>
          <a:prstGeom prst="rect">
            <a:avLst/>
          </a:prstGeom>
        </p:spPr>
      </p:pic>
      <p:sp>
        <p:nvSpPr>
          <p:cNvPr id="7" name="文本框 7"/>
          <p:cNvSpPr txBox="1"/>
          <p:nvPr/>
        </p:nvSpPr>
        <p:spPr>
          <a:xfrm>
            <a:off x="623392" y="1492250"/>
            <a:ext cx="504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三、</a:t>
            </a:r>
            <a:r>
              <a:rPr lang="en-US" altLang="zh-CN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EPS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蓄电池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9416" y="2132856"/>
            <a:ext cx="51981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直流屏电池组是用于应急。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每台直流屏柜内配置 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18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块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100AH12V</a:t>
            </a:r>
            <a:r>
              <a:rPr lang="zh-CN" altLang="en-US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后备蓄电池</a:t>
            </a: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检查直流屏监控模块电池。均浮充电压、均充限流值、均充周期及持续时间、温度补偿系数等各项参数符合当前使用。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 检查电池外观及连接，包括电池无破损、无漏液、无鼓胀、无爬酸、极柱和连接处无腐蚀、无氧化、无松动。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80845" y="347345"/>
            <a:ext cx="615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蓄电池组的基本介绍及参数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3" name="图片 2" descr="IMG_20190314_053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25" y="1099820"/>
            <a:ext cx="4047490" cy="5234940"/>
          </a:xfrm>
          <a:prstGeom prst="rect">
            <a:avLst/>
          </a:prstGeom>
        </p:spPr>
      </p:pic>
      <p:sp>
        <p:nvSpPr>
          <p:cNvPr id="6" name="文本框 7"/>
          <p:cNvSpPr txBox="1"/>
          <p:nvPr/>
        </p:nvSpPr>
        <p:spPr>
          <a:xfrm>
            <a:off x="623392" y="1492250"/>
            <a:ext cx="504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四、</a:t>
            </a:r>
            <a:r>
              <a:rPr lang="zh-CN" altLang="en-US" b="1" dirty="0">
                <a:latin typeface="楷体" panose="02010609060101010101" charset="-122"/>
                <a:ea typeface="楷体" panose="02010609060101010101" charset="-122"/>
                <a:sym typeface="+mn-ea"/>
              </a:rPr>
              <a:t>直流屏</a:t>
            </a:r>
            <a:r>
              <a:rPr lang="zh-CN" altLang="en-US" b="1" dirty="0" smtClean="0">
                <a:latin typeface="楷体" panose="02010609060101010101" charset="-122"/>
                <a:ea typeface="楷体" panose="02010609060101010101" charset="-122"/>
                <a:sym typeface="+mn-ea"/>
              </a:rPr>
              <a:t>蓄电池</a:t>
            </a:r>
            <a:endParaRPr lang="zh-CN" altLang="en-US" b="1" dirty="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  <p:transition spd="med"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37b5e900-2827-4ff8-9ef4-532c6803c64a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38</TotalTime>
  <Words>1594</Words>
  <Application>Microsoft Office PowerPoint</Application>
  <PresentationFormat>自定义</PresentationFormat>
  <Paragraphs>240</Paragraphs>
  <Slides>28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Copperplate Gothic Bold</vt:lpstr>
      <vt:lpstr>Impact</vt:lpstr>
      <vt:lpstr>微软雅黑</vt:lpstr>
      <vt:lpstr>楷体</vt:lpstr>
      <vt:lpstr>华康俪金黑W8</vt:lpstr>
      <vt:lpstr>Calibri</vt:lpstr>
      <vt:lpstr>仿宋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AutoBVT</cp:lastModifiedBy>
  <cp:revision>465</cp:revision>
  <dcterms:created xsi:type="dcterms:W3CDTF">2014-01-11T15:22:00Z</dcterms:created>
  <dcterms:modified xsi:type="dcterms:W3CDTF">2019-04-11T08:29:29Z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